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343" r:id="rId2"/>
    <p:sldId id="312" r:id="rId3"/>
    <p:sldId id="363" r:id="rId4"/>
    <p:sldId id="313" r:id="rId5"/>
    <p:sldId id="369" r:id="rId6"/>
    <p:sldId id="370" r:id="rId7"/>
    <p:sldId id="317" r:id="rId8"/>
    <p:sldId id="372" r:id="rId9"/>
    <p:sldId id="280" r:id="rId10"/>
    <p:sldId id="327" r:id="rId11"/>
    <p:sldId id="328" r:id="rId12"/>
    <p:sldId id="300" r:id="rId13"/>
    <p:sldId id="368" r:id="rId14"/>
    <p:sldId id="379" r:id="rId15"/>
    <p:sldId id="320" r:id="rId16"/>
    <p:sldId id="268" r:id="rId17"/>
    <p:sldId id="331" r:id="rId18"/>
    <p:sldId id="330" r:id="rId19"/>
    <p:sldId id="279" r:id="rId20"/>
    <p:sldId id="382" r:id="rId21"/>
    <p:sldId id="277" r:id="rId22"/>
    <p:sldId id="333" r:id="rId23"/>
    <p:sldId id="276" r:id="rId24"/>
    <p:sldId id="274" r:id="rId25"/>
    <p:sldId id="305" r:id="rId26"/>
    <p:sldId id="304" r:id="rId27"/>
    <p:sldId id="303" r:id="rId28"/>
    <p:sldId id="360" r:id="rId29"/>
    <p:sldId id="265" r:id="rId30"/>
    <p:sldId id="267" r:id="rId31"/>
    <p:sldId id="376" r:id="rId32"/>
    <p:sldId id="309" r:id="rId33"/>
    <p:sldId id="381" r:id="rId34"/>
    <p:sldId id="310" r:id="rId35"/>
    <p:sldId id="282" r:id="rId36"/>
    <p:sldId id="324" r:id="rId37"/>
    <p:sldId id="344" r:id="rId38"/>
    <p:sldId id="295" r:id="rId39"/>
    <p:sldId id="339" r:id="rId40"/>
    <p:sldId id="288" r:id="rId41"/>
    <p:sldId id="281" r:id="rId42"/>
    <p:sldId id="337" r:id="rId43"/>
    <p:sldId id="345" r:id="rId44"/>
    <p:sldId id="367" r:id="rId45"/>
    <p:sldId id="297" r:id="rId46"/>
    <p:sldId id="257" r:id="rId47"/>
    <p:sldId id="287" r:id="rId48"/>
    <p:sldId id="352" r:id="rId49"/>
    <p:sldId id="346" r:id="rId50"/>
    <p:sldId id="349" r:id="rId51"/>
    <p:sldId id="351" r:id="rId52"/>
    <p:sldId id="353" r:id="rId53"/>
    <p:sldId id="354" r:id="rId54"/>
    <p:sldId id="336" r:id="rId55"/>
    <p:sldId id="292" r:id="rId56"/>
    <p:sldId id="296" r:id="rId57"/>
    <p:sldId id="342" r:id="rId58"/>
    <p:sldId id="362" r:id="rId59"/>
    <p:sldId id="361" r:id="rId60"/>
    <p:sldId id="378" r:id="rId61"/>
    <p:sldId id="278" r:id="rId6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3CC33"/>
    <a:srgbClr val="E20000"/>
    <a:srgbClr val="FFEFEF"/>
    <a:srgbClr val="FFFBFB"/>
    <a:srgbClr val="FFE5E5"/>
    <a:srgbClr val="FF33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85" autoAdjust="0"/>
    <p:restoredTop sz="94660"/>
  </p:normalViewPr>
  <p:slideViewPr>
    <p:cSldViewPr showGuides="1">
      <p:cViewPr>
        <p:scale>
          <a:sx n="100" d="100"/>
          <a:sy n="100" d="100"/>
        </p:scale>
        <p:origin x="-203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-3432" y="7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A8DC5A8-4947-42AD-887B-01EDF89C08E6}" type="datetimeFigureOut">
              <a:rPr lang="de-DE"/>
              <a:pPr>
                <a:defRPr/>
              </a:pPr>
              <a:t>26.01.2016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DB546F8-9122-4A70-88D6-9C7DDA23BC7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410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B546F8-9122-4A70-88D6-9C7DDA23BC76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7431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8090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AC7CA9-F11A-4782-AF5A-CB17675E57C2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52</a:t>
            </a:fld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490DF-644E-4660-81AF-91A868DDE88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2972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0877C-6FFF-4D4D-8C4D-81C6E4B947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6703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A30EF-0B7C-41F4-A1A4-CAA371A3EE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0360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8A1AA-A552-4399-85FE-DAAB83BE8B2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03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BBA4F-0B46-4E48-BEE0-98B0E4CCDC6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663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CFCC1-875E-4827-931E-5F023DCC40A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6631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E0909-E0C7-4773-A2AB-0B5E146ACB5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983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7D99B-F543-4DA0-A060-C9D0CE44812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469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FA423-FE82-4EB8-9DB4-4CF474CF384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8568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1E235-3E80-44D3-980A-FBC00D7C68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2938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8142A-8D6E-431D-9F8B-5ACDC97A95F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609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6A6A6"/>
            </a:gs>
            <a:gs pos="50000">
              <a:schemeClr val="bg1"/>
            </a:gs>
            <a:gs pos="100000">
              <a:srgbClr val="A6A6A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76A51E1-2E5A-4F0A-B5D8-2849246FAF4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historisches-lexikon-bayerns.de/document/artikel_44343_bilder_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4" descr="091108-Georg-Elser-WDR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504825"/>
            <a:ext cx="4810125" cy="52292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Text Box 15"/>
          <p:cNvSpPr txBox="1">
            <a:spLocks noChangeArrowheads="1"/>
          </p:cNvSpPr>
          <p:nvPr/>
        </p:nvSpPr>
        <p:spPr bwMode="auto">
          <a:xfrm>
            <a:off x="4932040" y="476672"/>
            <a:ext cx="5112568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b="1" dirty="0"/>
              <a:t>Johann Georg Elser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de-DE" altLang="de-DE" sz="800" b="1" dirty="0" smtClean="0"/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de-DE" altLang="de-DE" sz="1600" b="1" dirty="0" smtClean="0"/>
              <a:t>geboren</a:t>
            </a:r>
            <a:r>
              <a:rPr lang="de-DE" altLang="de-DE" sz="1600" b="1" dirty="0"/>
              <a:t>: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de-DE" altLang="de-DE" sz="2400" b="1" dirty="0" smtClean="0"/>
              <a:t>04.01.1903 </a:t>
            </a:r>
            <a:r>
              <a:rPr lang="de-DE" altLang="de-DE" sz="2400" b="1" dirty="0" err="1"/>
              <a:t>Hermaringen</a:t>
            </a:r>
            <a:endParaRPr lang="de-DE" altLang="de-DE" sz="2400" b="1" dirty="0"/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de-DE" altLang="de-DE" sz="800" b="1" dirty="0" smtClean="0"/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de-DE" altLang="de-DE" sz="1600" b="1" dirty="0" smtClean="0"/>
              <a:t>Attentat</a:t>
            </a:r>
            <a:r>
              <a:rPr lang="de-DE" altLang="de-DE" sz="1600" b="1" dirty="0"/>
              <a:t>: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de-DE" altLang="de-DE" sz="2400" b="1" dirty="0" smtClean="0"/>
              <a:t>08.11.1939 </a:t>
            </a:r>
            <a:r>
              <a:rPr lang="de-DE" altLang="de-DE" sz="2400" b="1" dirty="0"/>
              <a:t>Bürgerbräukeller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de-DE" altLang="de-DE" sz="800" b="1" dirty="0" smtClean="0"/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de-DE" altLang="de-DE" sz="1600" b="1" dirty="0" smtClean="0"/>
              <a:t>ermordet</a:t>
            </a:r>
            <a:r>
              <a:rPr lang="de-DE" altLang="de-DE" sz="1600" b="1" dirty="0"/>
              <a:t>: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de-DE" altLang="de-DE" sz="2400" b="1" dirty="0" smtClean="0"/>
              <a:t>09.04.1945 </a:t>
            </a:r>
            <a:r>
              <a:rPr lang="de-DE" altLang="de-DE" sz="2400" b="1" dirty="0"/>
              <a:t>KZ Dachau</a:t>
            </a: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4946649" y="3794264"/>
            <a:ext cx="423386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3000" dirty="0"/>
              <a:t>„Ich wollte ja auch durch meine Tat noch größeres Blutvergießen verhindern.“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04_Mü_artikel_44332_bilder_value_3_revoluti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00013"/>
            <a:ext cx="7850187" cy="6070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647700" y="6181725"/>
            <a:ext cx="7848600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/>
              <a:t>Kundgebung auf der Münchner Theresienwiese am 7. November 1918.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800"/>
              <a:t>(Quelle: Bayerische Staatsbibliothek, Fotoarchiv Hoffmann)http://www.historisches-lexikon-bayerns.de /document/artikel_44332_bilder_value_3_revolution2.jpg)</a:t>
            </a:r>
            <a:endParaRPr lang="de-DE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03_Mü_artikel_44332_bilder_value_1_revolution19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15888"/>
            <a:ext cx="6913563" cy="55530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660400" y="5876925"/>
            <a:ext cx="78486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de-DE" altLang="de-DE" sz="800"/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de-DE" altLang="de-DE" sz="1800"/>
              <a:t>Bekanntgabe der Gründung des Arbeiter- und Soldatenrates München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de-DE" altLang="de-DE" sz="900"/>
              <a:t>(Quelle: </a:t>
            </a:r>
            <a:r>
              <a:rPr lang="de-DE" altLang="de-DE" sz="800"/>
              <a:t>www.historisches-lexikon-bayerns.de/document/artikel_44332_bilder_value_1_revolution1918.jpg)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8"/>
          <p:cNvSpPr>
            <a:spLocks noChangeArrowheads="1" noChangeShapeType="1" noTextEdit="1"/>
          </p:cNvSpPr>
          <p:nvPr/>
        </p:nvSpPr>
        <p:spPr bwMode="auto">
          <a:xfrm>
            <a:off x="344488" y="5137150"/>
            <a:ext cx="287972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8./9. November 1923:</a:t>
            </a:r>
          </a:p>
        </p:txBody>
      </p:sp>
      <p:sp>
        <p:nvSpPr>
          <p:cNvPr id="19459" name="WordArt 9"/>
          <p:cNvSpPr>
            <a:spLocks noChangeArrowheads="1" noChangeShapeType="1" noTextEdit="1"/>
          </p:cNvSpPr>
          <p:nvPr/>
        </p:nvSpPr>
        <p:spPr bwMode="auto">
          <a:xfrm>
            <a:off x="3492500" y="5013325"/>
            <a:ext cx="5472113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Hitlerputsch in München</a:t>
            </a:r>
          </a:p>
        </p:txBody>
      </p:sp>
      <p:sp>
        <p:nvSpPr>
          <p:cNvPr id="19460" name="Rectangle 20"/>
          <p:cNvSpPr>
            <a:spLocks noGrp="1" noChangeArrowheads="1"/>
          </p:cNvSpPr>
          <p:nvPr>
            <p:ph type="title"/>
          </p:nvPr>
        </p:nvSpPr>
        <p:spPr>
          <a:xfrm>
            <a:off x="352425" y="417513"/>
            <a:ext cx="8424863" cy="3298825"/>
          </a:xfrm>
          <a:noFill/>
        </p:spPr>
        <p:txBody>
          <a:bodyPr/>
          <a:lstStyle/>
          <a:p>
            <a:pPr eaLnBrk="1" hangingPunct="1"/>
            <a:r>
              <a:rPr lang="de-DE" altLang="de-DE" b="1" dirty="0" smtClean="0"/>
              <a:t>Der Zeitpunkt des Attentats II:</a:t>
            </a: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>Folgen des Ersten Weltkriegs</a:t>
            </a:r>
          </a:p>
        </p:txBody>
      </p:sp>
      <p:sp>
        <p:nvSpPr>
          <p:cNvPr id="19461" name="WordArt 8"/>
          <p:cNvSpPr>
            <a:spLocks noChangeArrowheads="1" noChangeShapeType="1" noTextEdit="1"/>
          </p:cNvSpPr>
          <p:nvPr/>
        </p:nvSpPr>
        <p:spPr bwMode="auto">
          <a:xfrm>
            <a:off x="250825" y="3716338"/>
            <a:ext cx="287972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Soziale Not</a:t>
            </a:r>
          </a:p>
        </p:txBody>
      </p:sp>
      <p:sp>
        <p:nvSpPr>
          <p:cNvPr id="19462" name="Line 10"/>
          <p:cNvSpPr>
            <a:spLocks noChangeShapeType="1"/>
          </p:cNvSpPr>
          <p:nvPr/>
        </p:nvSpPr>
        <p:spPr bwMode="auto">
          <a:xfrm>
            <a:off x="1692275" y="4221163"/>
            <a:ext cx="0" cy="863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0400"/>
            <a:ext cx="8640000" cy="6068342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22238" y="6569075"/>
            <a:ext cx="28813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/>
              <a:t>Quelle: </a:t>
            </a:r>
            <a:r>
              <a:rPr lang="de-DE" altLang="de-DE" sz="1000" dirty="0" smtClean="0"/>
              <a:t>Stadtarchiv Heidenheim/</a:t>
            </a:r>
            <a:r>
              <a:rPr lang="de-DE" altLang="de-DE" sz="1000" dirty="0" err="1" smtClean="0"/>
              <a:t>Brenz</a:t>
            </a:r>
            <a:endParaRPr lang="de-DE" altLang="de-DE" sz="1000" dirty="0"/>
          </a:p>
        </p:txBody>
      </p:sp>
      <p:sp>
        <p:nvSpPr>
          <p:cNvPr id="4" name="Textfeld 3"/>
          <p:cNvSpPr txBox="1"/>
          <p:nvPr/>
        </p:nvSpPr>
        <p:spPr>
          <a:xfrm>
            <a:off x="858648" y="5723964"/>
            <a:ext cx="7416824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/>
              <a:t>Notgeld der Stadt Heidenheim, 14.November 1923; Wert ca. 1 Brot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07352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2" y="116632"/>
            <a:ext cx="8820000" cy="621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2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HiLa_1_Proklamatio_1139517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188913"/>
            <a:ext cx="43275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H_Putsch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8893175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2011363" y="6272213"/>
            <a:ext cx="51133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000"/>
              <a:t>München Marienplatz: „Marsch nach Berlin“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Blutfah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427672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WordArt 5"/>
          <p:cNvSpPr>
            <a:spLocks noChangeArrowheads="1" noChangeShapeType="1" noTextEdit="1"/>
          </p:cNvSpPr>
          <p:nvPr/>
        </p:nvSpPr>
        <p:spPr bwMode="auto">
          <a:xfrm>
            <a:off x="4787900" y="549275"/>
            <a:ext cx="3973513" cy="1150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latin typeface="Arial Black"/>
              </a:rPr>
              <a:t>Die "Blutfahne"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-108520" y="188913"/>
            <a:ext cx="8894582" cy="6480175"/>
            <a:chOff x="-73688" y="188913"/>
            <a:chExt cx="8894582" cy="6480175"/>
          </a:xfrm>
        </p:grpSpPr>
        <p:pic>
          <p:nvPicPr>
            <p:cNvPr id="4" name="Picture 6" descr="Blutfahn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3688" y="188913"/>
              <a:ext cx="5773738" cy="648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5868144" y="2287825"/>
              <a:ext cx="2952750" cy="2986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400" dirty="0"/>
                <a:t>SA-Standartenweihe mit der „Blutfahne“,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000" dirty="0"/>
                <a:t>Reichsparteitag der NSDAP 1933 Nürnberg.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000" dirty="0"/>
                <a:t>(http://www.historisches-lexikon-bayerns.de/document/artikel_44343_bilder</a:t>
              </a:r>
              <a:r>
                <a:rPr lang="de-DE" altLang="de-DE" sz="1000" dirty="0">
                  <a:hlinkClick r:id="rId4"/>
                </a:rPr>
                <a:t>_</a:t>
              </a:r>
              <a:r>
                <a:rPr lang="de-DE" altLang="de-DE" sz="1000" dirty="0"/>
                <a:t> value_2_blutfahne3.jpg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000" dirty="0"/>
                <a:t>Bayerische </a:t>
              </a:r>
              <a:r>
                <a:rPr lang="de-DE" altLang="de-DE" sz="1000" dirty="0" err="1"/>
                <a:t>Bayerische</a:t>
              </a:r>
              <a:r>
                <a:rPr lang="de-DE" altLang="de-DE" sz="1000" dirty="0"/>
                <a:t> Staatsbibliothek, Fotoarchiv Hoffmann)</a:t>
              </a:r>
              <a:r>
                <a:rPr lang="de-DE" altLang="de-DE" sz="1800" dirty="0"/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Mein Kamp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33375"/>
            <a:ext cx="72009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61664" y="1931988"/>
            <a:ext cx="8435280" cy="2865164"/>
          </a:xfrm>
        </p:spPr>
        <p:txBody>
          <a:bodyPr/>
          <a:lstStyle/>
          <a:p>
            <a:pPr eaLnBrk="1" hangingPunct="1"/>
            <a:r>
              <a:rPr lang="de-DE" altLang="de-DE" sz="6000" b="1" dirty="0" smtClean="0"/>
              <a:t>Die Motive Elsers</a:t>
            </a:r>
            <a:r>
              <a:rPr lang="de-DE" altLang="de-DE" sz="3200" b="1" dirty="0" smtClean="0"/>
              <a:t/>
            </a:r>
            <a:br>
              <a:rPr lang="de-DE" altLang="de-DE" sz="3200" b="1" dirty="0" smtClean="0"/>
            </a:br>
            <a:r>
              <a:rPr lang="de-DE" altLang="de-DE" sz="3200" b="1" dirty="0"/>
              <a:t/>
            </a:r>
            <a:br>
              <a:rPr lang="de-DE" altLang="de-DE" sz="3200" b="1" dirty="0"/>
            </a:br>
            <a:endParaRPr lang="de-DE" altLang="de-DE" sz="3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01Elternha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88913"/>
            <a:ext cx="7831138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611188" y="5272088"/>
            <a:ext cx="7921625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 dirty="0"/>
              <a:t>Das Elternhaus in der Aalener Straße 12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 dirty="0"/>
              <a:t>Georg in der Mitte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22238" y="6569075"/>
            <a:ext cx="2881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/>
              <a:t>Quelle: http://www.georg-elser.de/index.html</a:t>
            </a:r>
          </a:p>
        </p:txBody>
      </p:sp>
      <p:sp>
        <p:nvSpPr>
          <p:cNvPr id="5125" name="Text Box 11"/>
          <p:cNvSpPr txBox="1">
            <a:spLocks noChangeArrowheads="1"/>
          </p:cNvSpPr>
          <p:nvPr/>
        </p:nvSpPr>
        <p:spPr bwMode="auto">
          <a:xfrm>
            <a:off x="2303463" y="5805488"/>
            <a:ext cx="45354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94059"/>
            <a:ext cx="8640000" cy="378591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3" y="2636912"/>
            <a:ext cx="8640000" cy="148992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37" y="2943994"/>
            <a:ext cx="8640000" cy="134647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22501"/>
            <a:ext cx="8640000" cy="137783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80" y="3573016"/>
            <a:ext cx="8640000" cy="123483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76489"/>
            <a:ext cx="8640000" cy="173672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0" y="4355579"/>
            <a:ext cx="8640000" cy="174142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" y="5400634"/>
            <a:ext cx="9000000" cy="148475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03" y="478672"/>
            <a:ext cx="4104000" cy="2158240"/>
          </a:xfrm>
          <a:prstGeom prst="rect">
            <a:avLst/>
          </a:prstGeom>
          <a:ln w="25400">
            <a:solidFill>
              <a:srgbClr val="E20000"/>
            </a:solidFill>
          </a:ln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49485"/>
            <a:ext cx="6726508" cy="1571603"/>
          </a:xfrm>
          <a:prstGeom prst="rect">
            <a:avLst/>
          </a:prstGeom>
          <a:ln w="25400">
            <a:solidFill>
              <a:srgbClr val="E20000"/>
            </a:solidFill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43" y="4365104"/>
            <a:ext cx="6696000" cy="949592"/>
          </a:xfrm>
          <a:prstGeom prst="rect">
            <a:avLst/>
          </a:prstGeom>
          <a:ln w="38100">
            <a:solidFill>
              <a:srgbClr val="E20000"/>
            </a:solidFill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04664"/>
            <a:ext cx="4497789" cy="6124930"/>
          </a:xfrm>
          <a:prstGeom prst="rect">
            <a:avLst/>
          </a:prstGeom>
          <a:ln w="44450">
            <a:solidFill>
              <a:srgbClr val="E20000"/>
            </a:solidFill>
          </a:ln>
        </p:spPr>
      </p:pic>
    </p:spTree>
    <p:extLst>
      <p:ext uri="{BB962C8B-B14F-4D97-AF65-F5344CB8AC3E}">
        <p14:creationId xmlns:p14="http://schemas.microsoft.com/office/powerpoint/2010/main" val="180230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>
          <a:xfrm>
            <a:off x="258763" y="274638"/>
            <a:ext cx="8636000" cy="993775"/>
          </a:xfrm>
          <a:solidFill>
            <a:srgbClr val="FFCABD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de-DE" altLang="de-DE" sz="3600" smtClean="0"/>
              <a:t>Erster Weltkrieg: </a:t>
            </a:r>
            <a:r>
              <a:rPr lang="de-DE" altLang="de-DE" sz="2400" smtClean="0"/>
              <a:t>August</a:t>
            </a:r>
            <a:r>
              <a:rPr lang="de-DE" altLang="de-DE" smtClean="0"/>
              <a:t> </a:t>
            </a:r>
            <a:r>
              <a:rPr lang="de-DE" altLang="de-DE" sz="2400" smtClean="0"/>
              <a:t>1914 – November 1918</a:t>
            </a:r>
          </a:p>
        </p:txBody>
      </p:sp>
      <p:grpSp>
        <p:nvGrpSpPr>
          <p:cNvPr id="2" name="Gruppieren 1"/>
          <p:cNvGrpSpPr>
            <a:grpSpLocks/>
          </p:cNvGrpSpPr>
          <p:nvPr/>
        </p:nvGrpSpPr>
        <p:grpSpPr bwMode="auto">
          <a:xfrm>
            <a:off x="468313" y="1312863"/>
            <a:ext cx="8675687" cy="5516562"/>
            <a:chOff x="468313" y="1312863"/>
            <a:chExt cx="8675687" cy="5516562"/>
          </a:xfrm>
        </p:grpSpPr>
        <p:pic>
          <p:nvPicPr>
            <p:cNvPr id="33796" name="Picture 44" descr="opfer_19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1312863"/>
              <a:ext cx="3848100" cy="551656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797" name="Text Box 39"/>
            <p:cNvSpPr txBox="1">
              <a:spLocks noChangeArrowheads="1"/>
            </p:cNvSpPr>
            <p:nvPr/>
          </p:nvSpPr>
          <p:spPr bwMode="auto">
            <a:xfrm>
              <a:off x="4572000" y="1412875"/>
              <a:ext cx="4572000" cy="3794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87313" indent="-87313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2200" b="1" dirty="0"/>
                <a:t>Im Ersten Weltkrieg starben insgesamt fast 15 Millionen Menschen,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de-DE" altLang="de-DE" sz="2200" b="1" dirty="0"/>
                <a:t>darunter 6 Millionen Zivilisten.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de-DE" altLang="de-DE" sz="2200" b="1" dirty="0"/>
                <a:t>Über 20 Millionen Menschen wurden verwundet.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de-DE" altLang="de-DE" sz="2200" b="1" dirty="0"/>
                <a:t>In Deutschland starben rund 750.000 Menschen an Unter-ernährung und deren Folgen.   </a:t>
              </a:r>
              <a:r>
                <a:rPr lang="de-DE" altLang="de-DE" sz="1200" b="1" dirty="0"/>
                <a:t>(www.dhm.de)</a:t>
              </a:r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758341"/>
            <a:ext cx="9180512" cy="3110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Denkmal1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52132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15"/>
          <p:cNvSpPr txBox="1">
            <a:spLocks noChangeArrowheads="1"/>
          </p:cNvSpPr>
          <p:nvPr/>
        </p:nvSpPr>
        <p:spPr bwMode="auto">
          <a:xfrm>
            <a:off x="5795963" y="115888"/>
            <a:ext cx="3240087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5000"/>
              </a:spcBef>
              <a:buFontTx/>
              <a:buNone/>
            </a:pPr>
            <a:r>
              <a:rPr lang="de-DE" altLang="de-DE" sz="1800"/>
              <a:t>Der Königsbronner Teilort Ochsenberg hatte 1914 etwa 340 Einwohner. 61 Männer wurden in den Krieg eingezo-</a:t>
            </a:r>
            <a:br>
              <a:rPr lang="de-DE" altLang="de-DE" sz="1800"/>
            </a:br>
            <a:r>
              <a:rPr lang="de-DE" altLang="de-DE" sz="1800"/>
              <a:t>gen, 17 kamen nicht mehr zurück.</a:t>
            </a:r>
          </a:p>
        </p:txBody>
      </p:sp>
      <p:sp>
        <p:nvSpPr>
          <p:cNvPr id="34820" name="Text Box 16"/>
          <p:cNvSpPr txBox="1">
            <a:spLocks noChangeArrowheads="1"/>
          </p:cNvSpPr>
          <p:nvPr/>
        </p:nvSpPr>
        <p:spPr bwMode="auto">
          <a:xfrm>
            <a:off x="684213" y="6381750"/>
            <a:ext cx="4535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/>
              <a:t>Gedenktafel im Klosterhof</a:t>
            </a:r>
          </a:p>
        </p:txBody>
      </p:sp>
      <p:grpSp>
        <p:nvGrpSpPr>
          <p:cNvPr id="5" name="Gruppieren 4"/>
          <p:cNvGrpSpPr>
            <a:grpSpLocks/>
          </p:cNvGrpSpPr>
          <p:nvPr/>
        </p:nvGrpSpPr>
        <p:grpSpPr bwMode="auto">
          <a:xfrm>
            <a:off x="755650" y="981075"/>
            <a:ext cx="8316913" cy="4176713"/>
            <a:chOff x="755650" y="981075"/>
            <a:chExt cx="8316403" cy="4176713"/>
          </a:xfrm>
        </p:grpSpPr>
        <p:grpSp>
          <p:nvGrpSpPr>
            <p:cNvPr id="34829" name="Group 23"/>
            <p:cNvGrpSpPr>
              <a:grpSpLocks/>
            </p:cNvGrpSpPr>
            <p:nvPr/>
          </p:nvGrpSpPr>
          <p:grpSpPr bwMode="auto">
            <a:xfrm>
              <a:off x="755650" y="981075"/>
              <a:ext cx="144463" cy="4176713"/>
              <a:chOff x="476" y="618"/>
              <a:chExt cx="91" cy="2631"/>
            </a:xfrm>
          </p:grpSpPr>
          <p:sp>
            <p:nvSpPr>
              <p:cNvPr id="34831" name="Oval 14"/>
              <p:cNvSpPr>
                <a:spLocks noChangeArrowheads="1"/>
              </p:cNvSpPr>
              <p:nvPr/>
            </p:nvSpPr>
            <p:spPr bwMode="auto">
              <a:xfrm>
                <a:off x="476" y="618"/>
                <a:ext cx="91" cy="91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de-DE" sz="1800"/>
              </a:p>
            </p:txBody>
          </p:sp>
          <p:sp>
            <p:nvSpPr>
              <p:cNvPr id="34832" name="Oval 15"/>
              <p:cNvSpPr>
                <a:spLocks noChangeArrowheads="1"/>
              </p:cNvSpPr>
              <p:nvPr/>
            </p:nvSpPr>
            <p:spPr bwMode="auto">
              <a:xfrm>
                <a:off x="476" y="754"/>
                <a:ext cx="91" cy="91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de-DE" sz="1800"/>
              </a:p>
            </p:txBody>
          </p:sp>
          <p:sp>
            <p:nvSpPr>
              <p:cNvPr id="34833" name="Oval 16"/>
              <p:cNvSpPr>
                <a:spLocks noChangeArrowheads="1"/>
              </p:cNvSpPr>
              <p:nvPr/>
            </p:nvSpPr>
            <p:spPr bwMode="auto">
              <a:xfrm>
                <a:off x="476" y="2753"/>
                <a:ext cx="91" cy="91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de-DE" sz="1800"/>
              </a:p>
            </p:txBody>
          </p:sp>
          <p:sp>
            <p:nvSpPr>
              <p:cNvPr id="34834" name="Oval 17"/>
              <p:cNvSpPr>
                <a:spLocks noChangeArrowheads="1"/>
              </p:cNvSpPr>
              <p:nvPr/>
            </p:nvSpPr>
            <p:spPr bwMode="auto">
              <a:xfrm>
                <a:off x="476" y="2886"/>
                <a:ext cx="91" cy="91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de-DE" sz="1800"/>
              </a:p>
            </p:txBody>
          </p:sp>
          <p:sp>
            <p:nvSpPr>
              <p:cNvPr id="34835" name="Oval 18"/>
              <p:cNvSpPr>
                <a:spLocks noChangeArrowheads="1"/>
              </p:cNvSpPr>
              <p:nvPr/>
            </p:nvSpPr>
            <p:spPr bwMode="auto">
              <a:xfrm>
                <a:off x="476" y="3022"/>
                <a:ext cx="91" cy="91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de-DE" sz="1800"/>
              </a:p>
            </p:txBody>
          </p:sp>
          <p:sp>
            <p:nvSpPr>
              <p:cNvPr id="34836" name="Oval 19"/>
              <p:cNvSpPr>
                <a:spLocks noChangeArrowheads="1"/>
              </p:cNvSpPr>
              <p:nvPr/>
            </p:nvSpPr>
            <p:spPr bwMode="auto">
              <a:xfrm>
                <a:off x="476" y="3158"/>
                <a:ext cx="91" cy="91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de-DE" sz="1800"/>
              </a:p>
            </p:txBody>
          </p:sp>
        </p:grpSp>
        <p:sp>
          <p:nvSpPr>
            <p:cNvPr id="34830" name="Textfeld 2"/>
            <p:cNvSpPr txBox="1">
              <a:spLocks noChangeArrowheads="1"/>
            </p:cNvSpPr>
            <p:nvPr/>
          </p:nvSpPr>
          <p:spPr bwMode="auto">
            <a:xfrm>
              <a:off x="5832053" y="1805574"/>
              <a:ext cx="3240000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800"/>
                <a:t>Innerhalb von 6 Tagen, vom 9. bis 14. September 1914, fielen 6 Ochsenberger an der Front bei Sommaisne.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</p:grpSp>
      <p:grpSp>
        <p:nvGrpSpPr>
          <p:cNvPr id="6" name="Gruppieren 5"/>
          <p:cNvGrpSpPr>
            <a:grpSpLocks/>
          </p:cNvGrpSpPr>
          <p:nvPr/>
        </p:nvGrpSpPr>
        <p:grpSpPr bwMode="auto">
          <a:xfrm>
            <a:off x="130175" y="1628775"/>
            <a:ext cx="8958263" cy="5761038"/>
            <a:chOff x="130175" y="1628775"/>
            <a:chExt cx="8958919" cy="5760665"/>
          </a:xfrm>
        </p:grpSpPr>
        <p:grpSp>
          <p:nvGrpSpPr>
            <p:cNvPr id="34823" name="Group 22"/>
            <p:cNvGrpSpPr>
              <a:grpSpLocks/>
            </p:cNvGrpSpPr>
            <p:nvPr/>
          </p:nvGrpSpPr>
          <p:grpSpPr bwMode="auto">
            <a:xfrm>
              <a:off x="130175" y="1628775"/>
              <a:ext cx="609600" cy="3938588"/>
              <a:chOff x="82" y="1026"/>
              <a:chExt cx="384" cy="2481"/>
            </a:xfrm>
          </p:grpSpPr>
          <p:sp>
            <p:nvSpPr>
              <p:cNvPr id="34825" name="AutoShape 5"/>
              <p:cNvSpPr>
                <a:spLocks noChangeArrowheads="1"/>
              </p:cNvSpPr>
              <p:nvPr/>
            </p:nvSpPr>
            <p:spPr bwMode="auto">
              <a:xfrm>
                <a:off x="85" y="1026"/>
                <a:ext cx="363" cy="91"/>
              </a:xfrm>
              <a:prstGeom prst="rightArrow">
                <a:avLst>
                  <a:gd name="adj1" fmla="val 50000"/>
                  <a:gd name="adj2" fmla="val 99725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de-DE" sz="1800"/>
              </a:p>
            </p:txBody>
          </p:sp>
          <p:sp>
            <p:nvSpPr>
              <p:cNvPr id="34826" name="AutoShape 6"/>
              <p:cNvSpPr>
                <a:spLocks noChangeArrowheads="1"/>
              </p:cNvSpPr>
              <p:nvPr/>
            </p:nvSpPr>
            <p:spPr bwMode="auto">
              <a:xfrm>
                <a:off x="82" y="1298"/>
                <a:ext cx="363" cy="91"/>
              </a:xfrm>
              <a:prstGeom prst="rightArrow">
                <a:avLst>
                  <a:gd name="adj1" fmla="val 50000"/>
                  <a:gd name="adj2" fmla="val 99725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de-DE" sz="1800"/>
              </a:p>
            </p:txBody>
          </p:sp>
          <p:sp>
            <p:nvSpPr>
              <p:cNvPr id="34827" name="AutoShape 9"/>
              <p:cNvSpPr>
                <a:spLocks noChangeArrowheads="1"/>
              </p:cNvSpPr>
              <p:nvPr/>
            </p:nvSpPr>
            <p:spPr bwMode="auto">
              <a:xfrm>
                <a:off x="96" y="2205"/>
                <a:ext cx="363" cy="91"/>
              </a:xfrm>
              <a:prstGeom prst="rightArrow">
                <a:avLst>
                  <a:gd name="adj1" fmla="val 50000"/>
                  <a:gd name="adj2" fmla="val 99725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de-DE" sz="1800"/>
              </a:p>
            </p:txBody>
          </p:sp>
          <p:sp>
            <p:nvSpPr>
              <p:cNvPr id="34828" name="AutoShape 10"/>
              <p:cNvSpPr>
                <a:spLocks noChangeArrowheads="1"/>
              </p:cNvSpPr>
              <p:nvPr/>
            </p:nvSpPr>
            <p:spPr bwMode="auto">
              <a:xfrm>
                <a:off x="103" y="3416"/>
                <a:ext cx="363" cy="91"/>
              </a:xfrm>
              <a:prstGeom prst="rightArrow">
                <a:avLst>
                  <a:gd name="adj1" fmla="val 50000"/>
                  <a:gd name="adj2" fmla="val 99725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de-DE" altLang="de-DE" sz="1800"/>
              </a:p>
            </p:txBody>
          </p:sp>
        </p:grpSp>
        <p:sp>
          <p:nvSpPr>
            <p:cNvPr id="34824" name="Textfeld 3"/>
            <p:cNvSpPr txBox="1">
              <a:spLocks noChangeArrowheads="1"/>
            </p:cNvSpPr>
            <p:nvPr/>
          </p:nvSpPr>
          <p:spPr bwMode="auto">
            <a:xfrm>
              <a:off x="5849094" y="2957457"/>
              <a:ext cx="3240000" cy="443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800"/>
                <a:t>Besonders tragisch war das Schicksal der Familie  Stau-denmaier, 4 Söhne fielen. Frau Staudenmaier starb 6 Tage nach dem Tod Ihres zweiten Sohnes Karl. Der 5. Sohn, Ernst, war ebenfalls Soldat, wurde aber nach dem Tod seiner 4 Brüder nicht mehr an vorderster Front eingesetzt.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100"/>
                <a:t>Nach: Blumentritt &amp; Härlen, Gedenkblätter für die gefallenen und vermissten Ochsenberger Soldaten des I. und II. Weltkrieges, Ochsenberg 2004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rol 4"/>
          <p:cNvSpPr>
            <a:spLocks noRot="1" noChangeArrowheads="1" noChangeShapeType="1" noTextEdit="1"/>
          </p:cNvSpPr>
          <p:nvPr/>
        </p:nvSpPr>
        <p:spPr bwMode="auto">
          <a:xfrm>
            <a:off x="228600" y="1176338"/>
            <a:ext cx="79819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9005" name="Group 333"/>
          <p:cNvGraphicFramePr>
            <a:graphicFrameLocks noGrp="1"/>
          </p:cNvGraphicFramePr>
          <p:nvPr/>
        </p:nvGraphicFramePr>
        <p:xfrm>
          <a:off x="209550" y="1100138"/>
          <a:ext cx="1882775" cy="517536"/>
        </p:xfrm>
        <a:graphic>
          <a:graphicData uri="http://schemas.openxmlformats.org/drawingml/2006/table">
            <a:tbl>
              <a:tblPr/>
              <a:tblGrid>
                <a:gridCol w="1882775"/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408" marB="4540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5" name="Picture 1020" descr="Investitio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8713787" cy="617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1022"/>
          <p:cNvSpPr txBox="1">
            <a:spLocks noChangeArrowheads="1"/>
          </p:cNvSpPr>
          <p:nvPr/>
        </p:nvSpPr>
        <p:spPr bwMode="auto">
          <a:xfrm>
            <a:off x="755650" y="6308725"/>
            <a:ext cx="7632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/>
              <a:t>Reichshaushalt – </a:t>
            </a:r>
            <a:r>
              <a:rPr lang="de-DE" altLang="de-DE" sz="2400">
                <a:solidFill>
                  <a:srgbClr val="E20000"/>
                </a:solidFill>
              </a:rPr>
              <a:t>Verlagerung der Schwerpunkte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827088" y="5876925"/>
            <a:ext cx="82073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/>
              <a:t>Als qualifizierter Facharbeiter registrierte Elser, dass seit dem Machtantritt Hitlers die </a:t>
            </a:r>
            <a:r>
              <a:rPr lang="de-DE" altLang="de-DE" sz="1800" b="1" u="sng">
                <a:solidFill>
                  <a:srgbClr val="FF3300"/>
                </a:solidFill>
              </a:rPr>
              <a:t>Reallöhne</a:t>
            </a:r>
            <a:r>
              <a:rPr lang="de-DE" altLang="de-DE" sz="1800"/>
              <a:t> gesunken waren</a:t>
            </a:r>
          </a:p>
        </p:txBody>
      </p:sp>
      <p:pic>
        <p:nvPicPr>
          <p:cNvPr id="36867" name="Picture 6" descr="Lohn&amp;Abgab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260350"/>
            <a:ext cx="7542212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VG0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538163"/>
            <a:ext cx="8637587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122238" y="6569075"/>
            <a:ext cx="2881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/>
              <a:t>Quelle: Fotoarchiv Helmut </a:t>
            </a:r>
            <a:r>
              <a:rPr lang="de-DE" altLang="de-DE" sz="1000" dirty="0" err="1"/>
              <a:t>Haske</a:t>
            </a:r>
            <a:r>
              <a:rPr lang="de-DE" altLang="de-DE" sz="1000" dirty="0"/>
              <a:t>, Königsbronn</a:t>
            </a:r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468313" y="6021388"/>
            <a:ext cx="83518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dirty="0"/>
              <a:t>Königsbronner Hitlerjugend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VG0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361950"/>
            <a:ext cx="8816975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122238" y="6569075"/>
            <a:ext cx="2881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/>
              <a:t>Quelle: Fotoarchiv Helmut Haske, Königsbronn</a:t>
            </a: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684213" y="6165850"/>
            <a:ext cx="7632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/>
              <a:t>Königsbronner Buben beim „Spielen“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RAD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52438"/>
            <a:ext cx="8888413" cy="56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6"/>
          <p:cNvSpPr txBox="1">
            <a:spLocks noChangeArrowheads="1"/>
          </p:cNvSpPr>
          <p:nvPr/>
        </p:nvSpPr>
        <p:spPr bwMode="auto">
          <a:xfrm>
            <a:off x="122238" y="6569075"/>
            <a:ext cx="2881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/>
              <a:t>Quelle: Fotoarchiv Helmut Haske, Königsbronn</a:t>
            </a:r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611188" y="6165850"/>
            <a:ext cx="8064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/>
              <a:t>Reichsarbeitsdienstlager in Königsbronn: Feierliche Verpflichtung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61664" y="1931988"/>
            <a:ext cx="8435280" cy="2865164"/>
          </a:xfrm>
        </p:spPr>
        <p:txBody>
          <a:bodyPr/>
          <a:lstStyle/>
          <a:p>
            <a:pPr eaLnBrk="1" hangingPunct="1">
              <a:tabLst>
                <a:tab pos="7623175" algn="l"/>
              </a:tabLst>
            </a:pPr>
            <a:r>
              <a:rPr lang="de-DE" altLang="de-DE" sz="6000" b="1" dirty="0" smtClean="0"/>
              <a:t>Die Motive Elsers</a:t>
            </a:r>
            <a:r>
              <a:rPr lang="de-DE" altLang="de-DE" sz="3200" b="1" dirty="0" smtClean="0"/>
              <a:t/>
            </a:r>
            <a:br>
              <a:rPr lang="de-DE" altLang="de-DE" sz="3200" b="1" dirty="0" smtClean="0"/>
            </a:br>
            <a:r>
              <a:rPr lang="de-DE" altLang="de-DE" sz="3200" b="1" dirty="0"/>
              <a:t/>
            </a:r>
            <a:br>
              <a:rPr lang="de-DE" altLang="de-DE" sz="3200" b="1" dirty="0"/>
            </a:br>
            <a:r>
              <a:rPr lang="de-DE" altLang="de-DE" sz="3200" b="1" dirty="0" smtClean="0"/>
              <a:t>Die NS-Politik „Heim ins Reich“</a:t>
            </a:r>
            <a:br>
              <a:rPr lang="de-DE" altLang="de-DE" sz="3200" b="1" dirty="0" smtClean="0"/>
            </a:br>
            <a:r>
              <a:rPr lang="de-DE" altLang="de-DE" sz="3200" b="1" dirty="0" smtClean="0"/>
              <a:t> </a:t>
            </a:r>
            <a:r>
              <a:rPr lang="de-DE" altLang="de-DE" sz="3200" b="1" dirty="0" smtClean="0">
                <a:sym typeface="Wingdings"/>
              </a:rPr>
              <a:t></a:t>
            </a:r>
            <a:r>
              <a:rPr lang="de-DE" altLang="de-DE" sz="3200" b="1" dirty="0" smtClean="0"/>
              <a:t>Überzeugung: Hitler = Krieg</a:t>
            </a:r>
          </a:p>
        </p:txBody>
      </p:sp>
    </p:spTree>
    <p:extLst>
      <p:ext uri="{BB962C8B-B14F-4D97-AF65-F5344CB8AC3E}">
        <p14:creationId xmlns:p14="http://schemas.microsoft.com/office/powerpoint/2010/main" val="333807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875798" y="597965"/>
            <a:ext cx="7354962" cy="5612051"/>
            <a:chOff x="467544" y="49197"/>
            <a:chExt cx="8147050" cy="6316663"/>
          </a:xfrm>
        </p:grpSpPr>
        <p:pic>
          <p:nvPicPr>
            <p:cNvPr id="4" name="Picture 13" descr="05Rev_Versailles_v1v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49197"/>
              <a:ext cx="8147050" cy="6316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058863" y="5953636"/>
              <a:ext cx="69850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800" dirty="0" smtClean="0"/>
                <a:t>Deutschland nach dem Versailler Vertrag</a:t>
              </a:r>
              <a:endParaRPr lang="de-DE" altLang="de-DE" sz="2400" b="1" dirty="0">
                <a:solidFill>
                  <a:srgbClr val="E20000"/>
                </a:solidFill>
              </a:endParaRPr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255288" y="592858"/>
            <a:ext cx="8642350" cy="6126163"/>
            <a:chOff x="252413" y="333375"/>
            <a:chExt cx="8642350" cy="6126163"/>
          </a:xfrm>
        </p:grpSpPr>
        <p:sp>
          <p:nvSpPr>
            <p:cNvPr id="18435" name="Text Box 5"/>
            <p:cNvSpPr txBox="1">
              <a:spLocks noChangeArrowheads="1"/>
            </p:cNvSpPr>
            <p:nvPr/>
          </p:nvSpPr>
          <p:spPr bwMode="auto">
            <a:xfrm>
              <a:off x="323850" y="6092825"/>
              <a:ext cx="857091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800" dirty="0" smtClean="0"/>
                <a:t>Propaganda</a:t>
              </a:r>
              <a:r>
                <a:rPr lang="de-DE" altLang="de-DE" sz="1800" dirty="0"/>
                <a:t>: „Wehrloses Deutschland umzingelt von böswilligen Feinden“ </a:t>
              </a:r>
            </a:p>
          </p:txBody>
        </p:sp>
        <p:pic>
          <p:nvPicPr>
            <p:cNvPr id="18434" name="Picture 4" descr="Versailles_Hetz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413" y="333375"/>
              <a:ext cx="8567737" cy="559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97" y="333336"/>
            <a:ext cx="2395523" cy="6120000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860032" y="2190211"/>
            <a:ext cx="388880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 dirty="0" smtClean="0"/>
              <a:t>Die Mutter</a:t>
            </a:r>
            <a:br>
              <a:rPr lang="de-DE" altLang="de-DE" sz="2400" b="1" dirty="0" smtClean="0"/>
            </a:br>
            <a:r>
              <a:rPr lang="de-DE" altLang="de-DE" sz="2400" b="1" dirty="0" smtClean="0"/>
              <a:t>vor dem Bauernhof in Königsbronn</a:t>
            </a:r>
            <a:endParaRPr lang="de-DE" altLang="de-DE" sz="2400" b="1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331640" y="6568901"/>
            <a:ext cx="2881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/>
              <a:t>Quelle: http://www.georg-elser.de/index.html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" y="3368453"/>
            <a:ext cx="9144000" cy="350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9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6"/>
          <p:cNvSpPr txBox="1">
            <a:spLocks noChangeArrowheads="1"/>
          </p:cNvSpPr>
          <p:nvPr/>
        </p:nvSpPr>
        <p:spPr bwMode="auto">
          <a:xfrm>
            <a:off x="1058863" y="6367463"/>
            <a:ext cx="698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dirty="0"/>
              <a:t>Die hochriskante NS-Außenpolitik: </a:t>
            </a:r>
            <a:r>
              <a:rPr lang="de-DE" altLang="de-DE" sz="2400" b="1" dirty="0">
                <a:solidFill>
                  <a:srgbClr val="E20000"/>
                </a:solidFill>
              </a:rPr>
              <a:t>HEIM INS REICH</a:t>
            </a:r>
          </a:p>
        </p:txBody>
      </p:sp>
      <p:pic>
        <p:nvPicPr>
          <p:cNvPr id="19470" name="Picture 14" descr="05Rev_Versailles_v2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08" y="0"/>
            <a:ext cx="8147050" cy="63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15" descr="05Rev_Versailles_v3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04" y="0"/>
            <a:ext cx="8147050" cy="63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16" descr="05Rev_Versailles_v4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92" y="0"/>
            <a:ext cx="8147050" cy="63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0" y="44624"/>
            <a:ext cx="8640000" cy="465722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0" y="481244"/>
            <a:ext cx="8640000" cy="388386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30853"/>
            <a:ext cx="8640000" cy="376629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12191"/>
            <a:ext cx="8640000" cy="390504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3568"/>
            <a:ext cx="8640000" cy="418177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51520" y="630932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528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0" y="908720"/>
            <a:ext cx="7272000" cy="4091983"/>
          </a:xfrm>
          <a:prstGeom prst="rect">
            <a:avLst/>
          </a:prstGeom>
        </p:spPr>
      </p:pic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971550" y="5589588"/>
            <a:ext cx="7200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400"/>
              <a:t>Die Münchner Konferenz 29./30.September 1938</a:t>
            </a:r>
          </a:p>
        </p:txBody>
      </p:sp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250825" y="6308725"/>
            <a:ext cx="5976938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 smtClean="0"/>
              <a:t>Quellen: </a:t>
            </a:r>
            <a:r>
              <a:rPr lang="de-DE" altLang="de-DE" sz="1000" dirty="0"/>
              <a:t>www.Georg-Elser.de (Dokumentation der Gedenkstätte Deutscher Widerstand) </a:t>
            </a:r>
            <a:endParaRPr lang="de-DE" altLang="de-DE" sz="1000" dirty="0" smtClean="0"/>
          </a:p>
          <a:p>
            <a:pPr marL="531813"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 smtClean="0"/>
              <a:t>www.br.de/themen/bayern/inhalt/geschichte/muenchner-abkommen-konferenz100.html</a:t>
            </a:r>
            <a:endParaRPr lang="de-DE" altLang="de-DE" sz="1000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909117" y="-47988"/>
            <a:ext cx="7341120" cy="7729651"/>
            <a:chOff x="903288" y="-124188"/>
            <a:chExt cx="7341120" cy="7729651"/>
          </a:xfrm>
        </p:grpSpPr>
        <p:grpSp>
          <p:nvGrpSpPr>
            <p:cNvPr id="7" name="Gruppieren 6"/>
            <p:cNvGrpSpPr/>
            <p:nvPr/>
          </p:nvGrpSpPr>
          <p:grpSpPr>
            <a:xfrm>
              <a:off x="903288" y="-124188"/>
              <a:ext cx="7341120" cy="7729651"/>
              <a:chOff x="903288" y="-124187"/>
              <a:chExt cx="7341120" cy="7488832"/>
            </a:xfrm>
          </p:grpSpPr>
          <p:pic>
            <p:nvPicPr>
              <p:cNvPr id="3" name="Grafik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3288" y="-124187"/>
                <a:ext cx="5122320" cy="7488832"/>
              </a:xfrm>
              <a:prstGeom prst="rect">
                <a:avLst/>
              </a:prstGeom>
            </p:spPr>
          </p:pic>
          <p:sp>
            <p:nvSpPr>
              <p:cNvPr id="6" name="Textfeld 5"/>
              <p:cNvSpPr txBox="1"/>
              <p:nvPr/>
            </p:nvSpPr>
            <p:spPr>
              <a:xfrm>
                <a:off x="6062016" y="260350"/>
                <a:ext cx="2182392" cy="5909310"/>
              </a:xfrm>
              <a:prstGeom prst="rect">
                <a:avLst/>
              </a:prstGeom>
              <a:solidFill>
                <a:schemeClr val="accent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Auszug aus dem Protokoll der Vernehmung durch die Gestapo in Berlin, 21.November 1939</a:t>
                </a:r>
              </a:p>
              <a:p>
                <a:endParaRPr lang="de-DE" dirty="0"/>
              </a:p>
              <a:p>
                <a:endParaRPr lang="de-DE" dirty="0" smtClean="0"/>
              </a:p>
              <a:p>
                <a:endParaRPr lang="de-DE" dirty="0"/>
              </a:p>
              <a:p>
                <a:endParaRPr lang="de-DE" dirty="0" smtClean="0"/>
              </a:p>
              <a:p>
                <a:endParaRPr lang="de-DE" dirty="0"/>
              </a:p>
              <a:p>
                <a:endParaRPr lang="de-DE" dirty="0" smtClean="0"/>
              </a:p>
              <a:p>
                <a:endParaRPr lang="de-DE" dirty="0"/>
              </a:p>
              <a:p>
                <a:endParaRPr lang="de-DE" dirty="0" smtClean="0"/>
              </a:p>
              <a:p>
                <a:endParaRPr lang="de-DE" dirty="0"/>
              </a:p>
              <a:p>
                <a:endParaRPr lang="de-DE" dirty="0" smtClean="0"/>
              </a:p>
              <a:p>
                <a:endParaRPr lang="de-DE" dirty="0"/>
              </a:p>
              <a:p>
                <a:endParaRPr lang="de-DE" dirty="0" smtClean="0"/>
              </a:p>
              <a:p>
                <a:endParaRPr lang="de-DE" dirty="0"/>
              </a:p>
              <a:p>
                <a:endParaRPr lang="de-DE" dirty="0" smtClean="0"/>
              </a:p>
              <a:p>
                <a:endParaRPr lang="de-DE" dirty="0"/>
              </a:p>
            </p:txBody>
          </p:sp>
        </p:grpSp>
        <p:sp>
          <p:nvSpPr>
            <p:cNvPr id="8" name="Rechteck 7"/>
            <p:cNvSpPr/>
            <p:nvPr/>
          </p:nvSpPr>
          <p:spPr>
            <a:xfrm>
              <a:off x="2483768" y="4365104"/>
              <a:ext cx="3541840" cy="16816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0" y="1019858"/>
            <a:ext cx="8640000" cy="4425366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666538" y="419522"/>
            <a:ext cx="7793895" cy="5902331"/>
            <a:chOff x="666538" y="44624"/>
            <a:chExt cx="7793895" cy="5902331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38" y="44624"/>
              <a:ext cx="7793894" cy="5256000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>
            <a:xfrm>
              <a:off x="666539" y="5300624"/>
              <a:ext cx="779389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Einmarsch dt. Truppen am 08. Oktober 1938 in </a:t>
              </a:r>
              <a:r>
                <a:rPr lang="de-DE" dirty="0" err="1" smtClean="0"/>
                <a:t>Komotau</a:t>
              </a:r>
              <a:r>
                <a:rPr lang="de-DE" dirty="0" smtClean="0"/>
                <a:t> (Tschechoslowakei) gemäß dem Münchener Abkommen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410103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058863" y="6367463"/>
            <a:ext cx="698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/>
              <a:t>Die hochriskante NS-Außenpolitik: </a:t>
            </a:r>
            <a:r>
              <a:rPr lang="de-DE" altLang="de-DE" sz="2400" b="1">
                <a:solidFill>
                  <a:srgbClr val="E20000"/>
                </a:solidFill>
              </a:rPr>
              <a:t>HEIM INS REICH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0" y="65280"/>
            <a:ext cx="8149782" cy="631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0" y="63328"/>
            <a:ext cx="8149782" cy="6318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08" y="75688"/>
            <a:ext cx="8149781" cy="631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39825"/>
            <a:ext cx="8147050" cy="2649538"/>
          </a:xfrm>
        </p:spPr>
        <p:txBody>
          <a:bodyPr/>
          <a:lstStyle/>
          <a:p>
            <a:pPr eaLnBrk="1" hangingPunct="1"/>
            <a:r>
              <a:rPr lang="de-DE" altLang="de-DE" sz="6600" b="1" smtClean="0"/>
              <a:t>Planung des Attentats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Denkma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45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6732588" y="836613"/>
            <a:ext cx="2233612" cy="399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/>
              <a:t>08.11.1938: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/>
              <a:t>Auf dem Weg nach München</a:t>
            </a:r>
            <a:r>
              <a:rPr lang="de-DE" altLang="de-DE" sz="2400"/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/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/>
              <a:t>Erkundung des Bürger-bräukellers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357188"/>
            <a:ext cx="8567738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6"/>
          <p:cNvSpPr txBox="1">
            <a:spLocks noChangeArrowheads="1"/>
          </p:cNvSpPr>
          <p:nvPr/>
        </p:nvSpPr>
        <p:spPr bwMode="auto">
          <a:xfrm>
            <a:off x="1058863" y="6256338"/>
            <a:ext cx="698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400"/>
              <a:t>Position von Rednerpult und Säule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hdh-erhar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1763"/>
            <a:ext cx="6049963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5" descr="hdh-erhard-lu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3411538"/>
            <a:ext cx="5000625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128588" y="5084763"/>
            <a:ext cx="3851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/>
              <a:t>Firma Waldenmaier, Heidenheim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200"/>
              <a:t>(Heute: Erhard Armaturen, Tyco Waterworks)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HerwFl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4888" y="-2403475"/>
            <a:ext cx="23018751" cy="145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AutoShape 6"/>
          <p:cNvSpPr>
            <a:spLocks noChangeArrowheads="1"/>
          </p:cNvSpPr>
          <p:nvPr/>
        </p:nvSpPr>
        <p:spPr bwMode="auto">
          <a:xfrm rot="5400000">
            <a:off x="4068763" y="1052513"/>
            <a:ext cx="576262" cy="144462"/>
          </a:xfrm>
          <a:prstGeom prst="rightArrow">
            <a:avLst>
              <a:gd name="adj1" fmla="val 50000"/>
              <a:gd name="adj2" fmla="val 9972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52228" name="AutoShape 6"/>
          <p:cNvSpPr>
            <a:spLocks noChangeArrowheads="1"/>
          </p:cNvSpPr>
          <p:nvPr/>
        </p:nvSpPr>
        <p:spPr bwMode="auto">
          <a:xfrm rot="5400000">
            <a:off x="230188" y="2392363"/>
            <a:ext cx="576262" cy="144462"/>
          </a:xfrm>
          <a:prstGeom prst="rightArrow">
            <a:avLst>
              <a:gd name="adj1" fmla="val 50000"/>
              <a:gd name="adj2" fmla="val 9972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309563"/>
            <a:ext cx="6408738" cy="531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611188" y="5661025"/>
            <a:ext cx="79216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 dirty="0" smtClean="0"/>
              <a:t>Der Vater auf dem Holzlagerplatz Königsbronn</a:t>
            </a:r>
            <a:endParaRPr lang="de-DE" altLang="de-DE" sz="2400" b="1" dirty="0"/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122238" y="6597650"/>
            <a:ext cx="2881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/>
              <a:t>Quelle: http://www.georg-elser.de/index.html</a:t>
            </a:r>
          </a:p>
        </p:txBody>
      </p:sp>
      <p:sp>
        <p:nvSpPr>
          <p:cNvPr id="6149" name="AutoShape 6"/>
          <p:cNvSpPr>
            <a:spLocks noChangeArrowheads="1"/>
          </p:cNvSpPr>
          <p:nvPr/>
        </p:nvSpPr>
        <p:spPr bwMode="auto">
          <a:xfrm>
            <a:off x="3851275" y="3429000"/>
            <a:ext cx="576263" cy="144463"/>
          </a:xfrm>
          <a:prstGeom prst="rightArrow">
            <a:avLst>
              <a:gd name="adj1" fmla="val 50000"/>
              <a:gd name="adj2" fmla="val 9972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ko-voll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93663"/>
            <a:ext cx="4465637" cy="333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5" descr="Vollm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1125538"/>
            <a:ext cx="4605337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144463" y="5084763"/>
            <a:ext cx="3851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/>
              <a:t>Steinbruch Vollmer, Königsbronn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4320"/>
            <a:ext cx="8229600" cy="6408712"/>
          </a:xfrm>
        </p:spPr>
        <p:txBody>
          <a:bodyPr/>
          <a:lstStyle/>
          <a:p>
            <a:pPr eaLnBrk="1" hangingPunct="1"/>
            <a:r>
              <a:rPr lang="de-DE" altLang="de-DE" sz="6600" dirty="0" smtClean="0"/>
              <a:t>Vorbereitung</a:t>
            </a:r>
            <a:br>
              <a:rPr lang="de-DE" altLang="de-DE" sz="6600" dirty="0" smtClean="0"/>
            </a:br>
            <a:r>
              <a:rPr lang="de-DE" altLang="de-DE" sz="6600" dirty="0" smtClean="0"/>
              <a:t>Zeitpunkt</a:t>
            </a:r>
            <a:br>
              <a:rPr lang="de-DE" altLang="de-DE" sz="6600" dirty="0" smtClean="0"/>
            </a:br>
            <a:r>
              <a:rPr lang="de-DE" altLang="de-DE" sz="6600" dirty="0" smtClean="0"/>
              <a:t>Verlauf</a:t>
            </a:r>
            <a:br>
              <a:rPr lang="de-DE" altLang="de-DE" sz="6600" dirty="0" smtClean="0"/>
            </a:br>
            <a:r>
              <a:rPr lang="de-DE" altLang="de-DE" sz="6600" dirty="0" smtClean="0"/>
              <a:t>Auswirkung</a:t>
            </a:r>
            <a:br>
              <a:rPr lang="de-DE" altLang="de-DE" sz="6600" dirty="0" smtClean="0"/>
            </a:br>
            <a:r>
              <a:rPr lang="de-DE" altLang="de-DE" sz="6600" dirty="0" smtClean="0"/>
              <a:t>des Attentats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Denkma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45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6588125" y="836613"/>
            <a:ext cx="2378075" cy="446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/>
              <a:t>August 1939: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/>
              <a:t>Aufbruch nach München</a:t>
            </a:r>
            <a:r>
              <a:rPr lang="de-DE" altLang="de-DE" sz="2400"/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/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/>
              <a:t>Vorbereitung und Durchführung des Attentats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4813"/>
            <a:ext cx="4319588" cy="55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feld 3"/>
          <p:cNvSpPr txBox="1">
            <a:spLocks noChangeArrowheads="1"/>
          </p:cNvSpPr>
          <p:nvPr/>
        </p:nvSpPr>
        <p:spPr bwMode="auto">
          <a:xfrm>
            <a:off x="107950" y="6092825"/>
            <a:ext cx="4319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Modell der Säule</a:t>
            </a:r>
          </a:p>
        </p:txBody>
      </p:sp>
      <p:grpSp>
        <p:nvGrpSpPr>
          <p:cNvPr id="6" name="Gruppieren 5"/>
          <p:cNvGrpSpPr>
            <a:grpSpLocks/>
          </p:cNvGrpSpPr>
          <p:nvPr/>
        </p:nvGrpSpPr>
        <p:grpSpPr bwMode="auto">
          <a:xfrm>
            <a:off x="4716463" y="404813"/>
            <a:ext cx="4319587" cy="6062662"/>
            <a:chOff x="4716496" y="404664"/>
            <a:chExt cx="4320000" cy="6062642"/>
          </a:xfrm>
        </p:grpSpPr>
        <p:pic>
          <p:nvPicPr>
            <p:cNvPr id="56325" name="Grafi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496" y="404664"/>
              <a:ext cx="4320000" cy="5528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26" name="Textfeld 4"/>
            <p:cNvSpPr txBox="1">
              <a:spLocks noChangeArrowheads="1"/>
            </p:cNvSpPr>
            <p:nvPr/>
          </p:nvSpPr>
          <p:spPr bwMode="auto">
            <a:xfrm>
              <a:off x="4716496" y="6097974"/>
              <a:ext cx="4320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800"/>
                <a:t>Werkzeug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72" y="44624"/>
            <a:ext cx="6984776" cy="6126996"/>
          </a:xfrm>
          <a:prstGeom prst="rect">
            <a:avLst/>
          </a:prstGeom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738929" y="6258250"/>
            <a:ext cx="16835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 dirty="0"/>
              <a:t>Der </a:t>
            </a:r>
            <a:r>
              <a:rPr lang="de-DE" altLang="de-DE" sz="1800" dirty="0" smtClean="0"/>
              <a:t>„Apparat“</a:t>
            </a:r>
            <a:endParaRPr lang="de-DE" altLang="de-DE" sz="1800" dirty="0"/>
          </a:p>
        </p:txBody>
      </p:sp>
    </p:spTree>
    <p:extLst>
      <p:ext uri="{BB962C8B-B14F-4D97-AF65-F5344CB8AC3E}">
        <p14:creationId xmlns:p14="http://schemas.microsoft.com/office/powerpoint/2010/main" val="235908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bombe2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5257800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6" descr="bombe1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560388"/>
            <a:ext cx="3195637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7"/>
          <p:cNvSpPr txBox="1">
            <a:spLocks noChangeArrowheads="1"/>
          </p:cNvSpPr>
          <p:nvPr/>
        </p:nvSpPr>
        <p:spPr bwMode="auto">
          <a:xfrm>
            <a:off x="250825" y="5589588"/>
            <a:ext cx="4321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/>
              <a:t>Die Konstruktion der Bombe</a:t>
            </a:r>
          </a:p>
        </p:txBody>
      </p:sp>
      <p:grpSp>
        <p:nvGrpSpPr>
          <p:cNvPr id="5" name="Gruppieren 4"/>
          <p:cNvGrpSpPr>
            <a:grpSpLocks/>
          </p:cNvGrpSpPr>
          <p:nvPr/>
        </p:nvGrpSpPr>
        <p:grpSpPr bwMode="auto">
          <a:xfrm>
            <a:off x="-26988" y="188913"/>
            <a:ext cx="9144001" cy="6408737"/>
            <a:chOff x="0" y="188640"/>
            <a:chExt cx="9144000" cy="6409010"/>
          </a:xfrm>
        </p:grpSpPr>
        <p:sp>
          <p:nvSpPr>
            <p:cNvPr id="57350" name="Text Box 7"/>
            <p:cNvSpPr txBox="1">
              <a:spLocks noChangeArrowheads="1"/>
            </p:cNvSpPr>
            <p:nvPr/>
          </p:nvSpPr>
          <p:spPr bwMode="auto">
            <a:xfrm>
              <a:off x="2411413" y="6230938"/>
              <a:ext cx="43211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800" dirty="0"/>
                <a:t>Der Zündmechanismus</a:t>
              </a:r>
            </a:p>
          </p:txBody>
        </p:sp>
        <p:pic>
          <p:nvPicPr>
            <p:cNvPr id="57351" name="Grafik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8640"/>
              <a:ext cx="9144000" cy="6008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076825" y="1925638"/>
            <a:ext cx="3816350" cy="327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 dirty="0"/>
              <a:t>Aus NS-Sicht verlief der "Blitzkrieg" gegen Polen äußerst positiv: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/>
              <a:t>deutsche Verluste:</a:t>
            </a:r>
            <a:r>
              <a:rPr lang="de-DE" altLang="de-DE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200" b="1" dirty="0">
                <a:solidFill>
                  <a:srgbClr val="E20000"/>
                </a:solidFill>
              </a:rPr>
              <a:t>10.600 Gefallene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200" b="1" dirty="0">
                <a:solidFill>
                  <a:srgbClr val="E20000"/>
                </a:solidFill>
              </a:rPr>
              <a:t>30.000 Verwundete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200" b="1" dirty="0">
                <a:solidFill>
                  <a:srgbClr val="E20000"/>
                </a:solidFill>
              </a:rPr>
              <a:t>3.400 Vermisste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 dirty="0"/>
              <a:t>polnische Verluste: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200" b="1" dirty="0">
                <a:solidFill>
                  <a:srgbClr val="E20000"/>
                </a:solidFill>
              </a:rPr>
              <a:t>120.000 Gefallene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200" b="1" dirty="0">
                <a:solidFill>
                  <a:srgbClr val="E20000"/>
                </a:solidFill>
              </a:rPr>
              <a:t>917.000</a:t>
            </a:r>
            <a:r>
              <a:rPr lang="de-DE" altLang="de-DE" sz="2200" dirty="0"/>
              <a:t> </a:t>
            </a:r>
            <a:r>
              <a:rPr lang="de-DE" altLang="de-DE" sz="2200" b="1" dirty="0">
                <a:solidFill>
                  <a:srgbClr val="E20000"/>
                </a:solidFill>
              </a:rPr>
              <a:t>Kriegsgefangene</a:t>
            </a:r>
            <a:r>
              <a:rPr lang="de-DE" altLang="de-DE" sz="1800" dirty="0"/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200" dirty="0"/>
              <a:t>(nach: http://www.dhm.de)</a:t>
            </a:r>
          </a:p>
        </p:txBody>
      </p:sp>
      <p:pic>
        <p:nvPicPr>
          <p:cNvPr id="55299" name="Picture 7" descr="Polen_f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38100"/>
            <a:ext cx="4864100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WordArt 9"/>
          <p:cNvSpPr>
            <a:spLocks noChangeArrowheads="1" noChangeShapeType="1" noTextEdit="1"/>
          </p:cNvSpPr>
          <p:nvPr/>
        </p:nvSpPr>
        <p:spPr bwMode="auto">
          <a:xfrm>
            <a:off x="5003800" y="249238"/>
            <a:ext cx="3960813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1.Sept.1939 - 6.Okt.1939</a:t>
            </a:r>
          </a:p>
        </p:txBody>
      </p:sp>
      <p:sp>
        <p:nvSpPr>
          <p:cNvPr id="55301" name="WordArt 10"/>
          <p:cNvSpPr>
            <a:spLocks noChangeArrowheads="1" noChangeShapeType="1" noTextEdit="1"/>
          </p:cNvSpPr>
          <p:nvPr/>
        </p:nvSpPr>
        <p:spPr bwMode="auto">
          <a:xfrm>
            <a:off x="5164138" y="1098550"/>
            <a:ext cx="3541712" cy="539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Feldzug gegen Polen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5003800" y="5876925"/>
            <a:ext cx="3960813" cy="539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8.Nov.1939 21.20 Attentat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32Bürgerbrä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5563"/>
            <a:ext cx="7297737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6"/>
          <p:cNvSpPr txBox="1">
            <a:spLocks noChangeArrowheads="1"/>
          </p:cNvSpPr>
          <p:nvPr/>
        </p:nvSpPr>
        <p:spPr bwMode="auto">
          <a:xfrm>
            <a:off x="900113" y="5589588"/>
            <a:ext cx="8135937" cy="152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/>
              <a:t>NS-Größen in den ersten Reihen: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/>
              <a:t>Alfred Rosenberg, Robert Ley, Joseph Goebbels, Wilhelm Frick, Rudolf Heß,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600"/>
              <a:t>Adolf Hühnlein, Fritz Todt, Martin Bormann, Heinrich Himmler, …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3688"/>
            <a:ext cx="8640763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 descr="dam1112tt_geo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8925"/>
            <a:ext cx="8015288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2165350" y="6308725"/>
            <a:ext cx="48244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/>
              <a:t>Die zerstörte Säule hinter dem Rednerpult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88925"/>
            <a:ext cx="7192963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HZ_111139_S1c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81075"/>
            <a:ext cx="9144000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5400"/>
            <a:ext cx="493395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17475"/>
            <a:ext cx="9001125" cy="66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01_Georg Elser\02_lpbBaWü\03_Bilder\Königsbronn_früher\shw_1910al_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0" y="363720"/>
            <a:ext cx="8640000" cy="472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11188" y="5229200"/>
            <a:ext cx="7921625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de-DE" altLang="de-DE" sz="2400" b="1" dirty="0" smtClean="0"/>
              <a:t>SHW Königsbronn um 1910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de-DE" altLang="de-DE" sz="2400" b="1" dirty="0" smtClean="0"/>
              <a:t>Georg beginnt 1917 dort eine Lehre als Eisendreher</a:t>
            </a:r>
            <a:endParaRPr lang="de-DE" altLang="de-DE" sz="2400" b="1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22238" y="6597650"/>
            <a:ext cx="632197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Quellen: Bildarchiv Helmut </a:t>
            </a:r>
            <a:r>
              <a:rPr lang="de-DE" alt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Haske</a:t>
            </a:r>
            <a:r>
              <a:rPr lang="de-DE" alt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Königsbronn</a:t>
            </a:r>
            <a:endParaRPr lang="de-DE" alt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90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50825" y="1139825"/>
            <a:ext cx="8642350" cy="43053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6600" b="1" kern="0" dirty="0" smtClean="0"/>
              <a:t>Verhaftung</a:t>
            </a:r>
          </a:p>
          <a:p>
            <a:pPr eaLnBrk="1" hangingPunct="1">
              <a:defRPr/>
            </a:pPr>
            <a:r>
              <a:rPr lang="de-DE" altLang="de-DE" sz="6600" b="1" kern="0" dirty="0" smtClean="0"/>
              <a:t>Verhöre</a:t>
            </a:r>
          </a:p>
          <a:p>
            <a:pPr eaLnBrk="1" hangingPunct="1">
              <a:defRPr/>
            </a:pPr>
            <a:r>
              <a:rPr lang="de-DE" altLang="de-DE" sz="6600" b="1" kern="0" dirty="0" smtClean="0"/>
              <a:t>Konzentrationslager</a:t>
            </a:r>
          </a:p>
          <a:p>
            <a:pPr eaLnBrk="1" hangingPunct="1">
              <a:defRPr/>
            </a:pPr>
            <a:r>
              <a:rPr lang="de-DE" altLang="de-DE" sz="6600" b="1" kern="0" dirty="0" smtClean="0"/>
              <a:t>Ermordung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8432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011613"/>
            <a:ext cx="28448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060575"/>
            <a:ext cx="2843213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733425"/>
            <a:ext cx="3751263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uppieren 3"/>
          <p:cNvGrpSpPr>
            <a:grpSpLocks/>
          </p:cNvGrpSpPr>
          <p:nvPr/>
        </p:nvGrpSpPr>
        <p:grpSpPr bwMode="auto">
          <a:xfrm>
            <a:off x="1190625" y="1085850"/>
            <a:ext cx="6762750" cy="5014913"/>
            <a:chOff x="1190625" y="1085233"/>
            <a:chExt cx="6762750" cy="5014736"/>
          </a:xfrm>
        </p:grpSpPr>
        <p:pic>
          <p:nvPicPr>
            <p:cNvPr id="68617" name="Grafik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582" y="1085233"/>
              <a:ext cx="6660000" cy="467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8" name="Rectangle 4"/>
            <p:cNvSpPr>
              <a:spLocks noChangeArrowheads="1"/>
            </p:cNvSpPr>
            <p:nvPr/>
          </p:nvSpPr>
          <p:spPr bwMode="auto">
            <a:xfrm>
              <a:off x="1190625" y="5733256"/>
              <a:ext cx="67627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de-DE" sz="1800"/>
                <a:t>1. Verhörort: Wittelsbacherpalais München</a:t>
              </a:r>
            </a:p>
          </p:txBody>
        </p:sp>
      </p:grpSp>
      <p:grpSp>
        <p:nvGrpSpPr>
          <p:cNvPr id="7" name="Gruppieren 6"/>
          <p:cNvGrpSpPr>
            <a:grpSpLocks/>
          </p:cNvGrpSpPr>
          <p:nvPr/>
        </p:nvGrpSpPr>
        <p:grpSpPr bwMode="auto">
          <a:xfrm>
            <a:off x="-1588" y="115888"/>
            <a:ext cx="9144001" cy="6594475"/>
            <a:chOff x="0" y="3969"/>
            <a:chExt cx="9144000" cy="6593383"/>
          </a:xfrm>
        </p:grpSpPr>
        <p:pic>
          <p:nvPicPr>
            <p:cNvPr id="68615" name="Grafik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69"/>
              <a:ext cx="9144000" cy="6240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6" name="Text Box 5"/>
            <p:cNvSpPr txBox="1">
              <a:spLocks noChangeArrowheads="1"/>
            </p:cNvSpPr>
            <p:nvPr/>
          </p:nvSpPr>
          <p:spPr bwMode="auto">
            <a:xfrm>
              <a:off x="232470" y="6228020"/>
              <a:ext cx="871296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800"/>
                <a:t>2. Verhörort: Berlin, Reichssicherheitshauptamt Prinz-Albrecht-Straße 8 </a:t>
              </a:r>
            </a:p>
          </p:txBody>
        </p:sp>
      </p:grpSp>
      <p:grpSp>
        <p:nvGrpSpPr>
          <p:cNvPr id="10" name="Gruppieren 9"/>
          <p:cNvGrpSpPr>
            <a:grpSpLocks/>
          </p:cNvGrpSpPr>
          <p:nvPr/>
        </p:nvGrpSpPr>
        <p:grpSpPr bwMode="auto">
          <a:xfrm>
            <a:off x="250825" y="215900"/>
            <a:ext cx="8655050" cy="6597650"/>
            <a:chOff x="250350" y="216024"/>
            <a:chExt cx="8654982" cy="6597352"/>
          </a:xfrm>
        </p:grpSpPr>
        <p:pic>
          <p:nvPicPr>
            <p:cNvPr id="68613" name="Grafik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350" y="216024"/>
              <a:ext cx="8654982" cy="6597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4" name="Rectangle 4"/>
            <p:cNvSpPr>
              <a:spLocks noChangeArrowheads="1"/>
            </p:cNvSpPr>
            <p:nvPr/>
          </p:nvSpPr>
          <p:spPr bwMode="auto">
            <a:xfrm>
              <a:off x="1190625" y="692696"/>
              <a:ext cx="67627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de-DE" sz="1800"/>
                <a:t>Gedenkstätte heute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uppieren 1"/>
          <p:cNvGrpSpPr>
            <a:grpSpLocks/>
          </p:cNvGrpSpPr>
          <p:nvPr/>
        </p:nvGrpSpPr>
        <p:grpSpPr bwMode="auto">
          <a:xfrm>
            <a:off x="-36513" y="401638"/>
            <a:ext cx="9180513" cy="6013450"/>
            <a:chOff x="323850" y="88900"/>
            <a:chExt cx="9180000" cy="6013688"/>
          </a:xfrm>
        </p:grpSpPr>
        <p:pic>
          <p:nvPicPr>
            <p:cNvPr id="69635" name="Grafi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88900"/>
              <a:ext cx="9180000" cy="5595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36" name="Text Box 5"/>
            <p:cNvSpPr txBox="1">
              <a:spLocks noChangeArrowheads="1"/>
            </p:cNvSpPr>
            <p:nvPr/>
          </p:nvSpPr>
          <p:spPr bwMode="auto">
            <a:xfrm>
              <a:off x="1691680" y="5733256"/>
              <a:ext cx="597666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1800"/>
                <a:t>KZ Sachsenhausen Torgebäude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uppieren 1"/>
          <p:cNvGrpSpPr>
            <a:grpSpLocks/>
          </p:cNvGrpSpPr>
          <p:nvPr/>
        </p:nvGrpSpPr>
        <p:grpSpPr bwMode="auto">
          <a:xfrm>
            <a:off x="323850" y="117475"/>
            <a:ext cx="8496300" cy="6470650"/>
            <a:chOff x="323850" y="88900"/>
            <a:chExt cx="8496300" cy="6470352"/>
          </a:xfrm>
        </p:grpSpPr>
        <p:sp>
          <p:nvSpPr>
            <p:cNvPr id="70660" name="Rectangle 4"/>
            <p:cNvSpPr>
              <a:spLocks noChangeArrowheads="1"/>
            </p:cNvSpPr>
            <p:nvPr/>
          </p:nvSpPr>
          <p:spPr bwMode="auto">
            <a:xfrm>
              <a:off x="1190625" y="6036032"/>
              <a:ext cx="676275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de-DE" sz="1800"/>
                <a:t>Luftaufnahme Konzentrationslager Dachau: Zelle Elsers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de-DE" altLang="de-DE" sz="1000"/>
                <a:t>Quelle: Photographie Dachau, 1956, DHM, Berlin, F 63/867 </a:t>
              </a:r>
            </a:p>
          </p:txBody>
        </p:sp>
        <p:pic>
          <p:nvPicPr>
            <p:cNvPr id="70661" name="Picture 6" descr="KZ_Dachau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88900"/>
              <a:ext cx="8496300" cy="593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659" name="Oval 7"/>
          <p:cNvSpPr>
            <a:spLocks noChangeArrowheads="1"/>
          </p:cNvSpPr>
          <p:nvPr/>
        </p:nvSpPr>
        <p:spPr bwMode="auto">
          <a:xfrm>
            <a:off x="6156325" y="4005263"/>
            <a:ext cx="431800" cy="360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>
              <a:solidFill>
                <a:srgbClr val="E2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5" descr="mordbefeh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3" y="85725"/>
            <a:ext cx="47625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4" descr="mordbefeh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22250"/>
            <a:ext cx="4762500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Rectangle 8"/>
          <p:cNvSpPr>
            <a:spLocks noChangeArrowheads="1"/>
          </p:cNvSpPr>
          <p:nvPr/>
        </p:nvSpPr>
        <p:spPr bwMode="auto">
          <a:xfrm>
            <a:off x="3708400" y="188913"/>
            <a:ext cx="1150938" cy="36036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72709" name="Rectangle 9"/>
          <p:cNvSpPr>
            <a:spLocks noChangeArrowheads="1"/>
          </p:cNvSpPr>
          <p:nvPr/>
        </p:nvSpPr>
        <p:spPr bwMode="auto">
          <a:xfrm>
            <a:off x="5219700" y="2708275"/>
            <a:ext cx="3924300" cy="36004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dachau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53403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1930400" y="6092825"/>
            <a:ext cx="525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/>
              <a:t>Luftaufnahme KZ Dachau: Todesweg Elsers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Kremato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09575"/>
            <a:ext cx="8128000" cy="54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5"/>
          <p:cNvSpPr txBox="1">
            <a:spLocks noChangeArrowheads="1"/>
          </p:cNvSpPr>
          <p:nvPr/>
        </p:nvSpPr>
        <p:spPr bwMode="auto">
          <a:xfrm>
            <a:off x="1260475" y="6021388"/>
            <a:ext cx="66246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/>
              <a:t>9. April 1945: Georg Elser ermordet, verbrannt, Asche zerstreut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50825" y="908720"/>
            <a:ext cx="8642350" cy="45365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6600" b="1" kern="0" dirty="0" smtClean="0"/>
              <a:t>Der lange Weg </a:t>
            </a:r>
            <a:br>
              <a:rPr lang="de-DE" altLang="de-DE" sz="6600" b="1" kern="0" dirty="0" smtClean="0"/>
            </a:br>
            <a:r>
              <a:rPr lang="de-DE" altLang="de-DE" sz="6600" b="1" kern="0" dirty="0" smtClean="0"/>
              <a:t>zur Anerkennung</a:t>
            </a:r>
          </a:p>
          <a:p>
            <a:pPr eaLnBrk="1" hangingPunct="1">
              <a:defRPr/>
            </a:pPr>
            <a:r>
              <a:rPr lang="de-DE" altLang="de-DE" sz="6600" b="1" kern="0" dirty="0"/>
              <a:t>&amp;</a:t>
            </a:r>
            <a:endParaRPr lang="de-DE" altLang="de-DE" sz="6600" b="1" kern="0" dirty="0" smtClean="0"/>
          </a:p>
          <a:p>
            <a:pPr eaLnBrk="1" hangingPunct="1">
              <a:defRPr/>
            </a:pPr>
            <a:r>
              <a:rPr lang="de-DE" altLang="de-DE" sz="6600" b="1" kern="0" dirty="0" smtClean="0"/>
              <a:t>Würdigung</a:t>
            </a:r>
          </a:p>
        </p:txBody>
      </p:sp>
    </p:spTree>
    <p:extLst>
      <p:ext uri="{BB962C8B-B14F-4D97-AF65-F5344CB8AC3E}">
        <p14:creationId xmlns:p14="http://schemas.microsoft.com/office/powerpoint/2010/main" val="52629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540440"/>
            <a:ext cx="5998522" cy="7920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034018" y="332656"/>
            <a:ext cx="31099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Protokoll des Verhörs</a:t>
            </a:r>
            <a:br>
              <a:rPr lang="de-DE" b="1" dirty="0" smtClean="0"/>
            </a:br>
            <a:r>
              <a:rPr lang="de-DE" b="1" dirty="0" smtClean="0"/>
              <a:t>in Berlin Reichsicherheitshauptamt</a:t>
            </a:r>
          </a:p>
          <a:p>
            <a:endParaRPr lang="de-DE" dirty="0" smtClean="0"/>
          </a:p>
          <a:p>
            <a:r>
              <a:rPr lang="de-DE" dirty="0" smtClean="0"/>
              <a:t>Zusammenfassendes Protokoll in der Sprache der verhörenden Gestapo Beamten</a:t>
            </a:r>
          </a:p>
          <a:p>
            <a:endParaRPr lang="de-DE" dirty="0" smtClean="0"/>
          </a:p>
          <a:p>
            <a:r>
              <a:rPr lang="de-DE" dirty="0" smtClean="0"/>
              <a:t>Durch Zufall von Prof. Dr. </a:t>
            </a:r>
            <a:r>
              <a:rPr lang="de-DE" dirty="0" err="1" smtClean="0"/>
              <a:t>Gruchmann</a:t>
            </a:r>
            <a:r>
              <a:rPr lang="de-DE" dirty="0" smtClean="0"/>
              <a:t> 1964 entdeckt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534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51520" y="6597352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dirty="0"/>
              <a:t>Quellen: </a:t>
            </a:r>
            <a:r>
              <a:rPr lang="de-DE" sz="1000" dirty="0" smtClean="0"/>
              <a:t>www.wikipedia.org/wiki/Tischler &amp; Dorniermuseum Friedrichshafen &amp; </a:t>
            </a:r>
            <a:r>
              <a:rPr lang="de-DE" alt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000" dirty="0">
                <a:latin typeface="Arial" panose="020B0604020202020204" pitchFamily="34" charset="0"/>
                <a:cs typeface="Arial" panose="020B0604020202020204" pitchFamily="34" charset="0"/>
              </a:rPr>
              <a:t>Georg Elser Gedenkstätte, </a:t>
            </a:r>
            <a:r>
              <a:rPr lang="de-DE" alt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Königsbronn</a:t>
            </a:r>
            <a:endParaRPr lang="de-DE" sz="1000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11188" y="5229200"/>
            <a:ext cx="7921625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de-DE" altLang="de-DE" sz="2400" b="1" dirty="0" smtClean="0"/>
              <a:t>Friedrichshafen-</a:t>
            </a:r>
            <a:r>
              <a:rPr lang="de-DE" altLang="de-DE" sz="2400" b="1" dirty="0" err="1" smtClean="0"/>
              <a:t>Manzell</a:t>
            </a:r>
            <a:r>
              <a:rPr lang="de-DE" altLang="de-DE" sz="2400" b="1" dirty="0" smtClean="0"/>
              <a:t/>
            </a:r>
            <a:br>
              <a:rPr lang="de-DE" altLang="de-DE" sz="2400" b="1" dirty="0" smtClean="0"/>
            </a:br>
            <a:r>
              <a:rPr lang="de-DE" altLang="de-DE" sz="2000" b="1" dirty="0" smtClean="0"/>
              <a:t>Elser arbeitet 1925 in der Propellerfertigung bei Dornier,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de-DE" altLang="de-DE" sz="2000" b="1" dirty="0" smtClean="0"/>
              <a:t>wechselt dann in eine Uhrenfabrik in Konstanz</a:t>
            </a:r>
            <a:endParaRPr lang="de-DE" altLang="de-DE" sz="2000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72" y="81192"/>
            <a:ext cx="7582660" cy="5076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525" y="110796"/>
            <a:ext cx="5760795" cy="504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0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" y="547722"/>
            <a:ext cx="9000000" cy="5670540"/>
          </a:xfrm>
          <a:prstGeom prst="rect">
            <a:avLst/>
          </a:prstGeom>
        </p:spPr>
      </p:pic>
      <p:grpSp>
        <p:nvGrpSpPr>
          <p:cNvPr id="4" name="Gruppieren 3"/>
          <p:cNvGrpSpPr/>
          <p:nvPr/>
        </p:nvGrpSpPr>
        <p:grpSpPr>
          <a:xfrm>
            <a:off x="25971" y="18000"/>
            <a:ext cx="9161718" cy="6866334"/>
            <a:chOff x="-17462" y="-8334"/>
            <a:chExt cx="9161718" cy="6866334"/>
          </a:xfrm>
        </p:grpSpPr>
        <p:pic>
          <p:nvPicPr>
            <p:cNvPr id="1026" name="Picture 2" descr="D:\01_Georg Elser\03_Info GeSt\04_Homepage\Neu A4-Dateien\image00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462" y="18000"/>
              <a:ext cx="6909636" cy="68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feld 2"/>
            <p:cNvSpPr txBox="1"/>
            <p:nvPr/>
          </p:nvSpPr>
          <p:spPr>
            <a:xfrm>
              <a:off x="6928265" y="-8334"/>
              <a:ext cx="2215991" cy="6840000"/>
            </a:xfrm>
            <a:prstGeom prst="rect">
              <a:avLst/>
            </a:prstGeom>
            <a:solidFill>
              <a:schemeClr val="accent3"/>
            </a:solidFill>
          </p:spPr>
          <p:txBody>
            <a:bodyPr vert="vert" wrap="square" rtlCol="0">
              <a:spAutoFit/>
            </a:bodyPr>
            <a:lstStyle/>
            <a:p>
              <a:endParaRPr lang="de-DE" sz="3600" dirty="0" smtClean="0"/>
            </a:p>
            <a:p>
              <a:endParaRPr lang="de-DE" sz="2400" dirty="0"/>
            </a:p>
            <a:p>
              <a:pPr algn="ctr"/>
              <a:r>
                <a:rPr lang="de-DE" sz="3600" dirty="0" smtClean="0"/>
                <a:t>Gedenkstätte in Königsbronn</a:t>
              </a:r>
            </a:p>
            <a:p>
              <a:pPr algn="ctr"/>
              <a:endParaRPr lang="de-DE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750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4000" smtClean="0"/>
              <a:t>Wichtige Internet-Adressen</a:t>
            </a:r>
            <a:br>
              <a:rPr lang="de-DE" altLang="de-DE" sz="4000" smtClean="0"/>
            </a:br>
            <a:r>
              <a:rPr lang="de-DE" altLang="de-DE" sz="4000" smtClean="0"/>
              <a:t>zum Thema:</a:t>
            </a:r>
          </a:p>
        </p:txBody>
      </p:sp>
      <p:sp>
        <p:nvSpPr>
          <p:cNvPr id="7782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pPr eaLnBrk="1" hangingPunct="1"/>
            <a:r>
              <a:rPr lang="de-DE" altLang="de-DE" dirty="0" smtClean="0"/>
              <a:t>www.georg-elser.de</a:t>
            </a:r>
          </a:p>
          <a:p>
            <a:pPr eaLnBrk="1" hangingPunct="1"/>
            <a:r>
              <a:rPr lang="de-DE" altLang="de-DE" dirty="0" smtClean="0"/>
              <a:t>www.georg-elser-arbeitskreis.de</a:t>
            </a:r>
          </a:p>
          <a:p>
            <a:pPr eaLnBrk="1" hangingPunct="1"/>
            <a:r>
              <a:rPr lang="de-DE" altLang="de-DE" dirty="0" smtClean="0"/>
              <a:t>www.dhm.de             </a:t>
            </a:r>
            <a:r>
              <a:rPr lang="de-DE" altLang="de-DE" dirty="0" err="1" smtClean="0"/>
              <a:t>LeMO</a:t>
            </a:r>
            <a:endParaRPr lang="de-DE" altLang="de-DE" dirty="0" smtClean="0"/>
          </a:p>
          <a:p>
            <a:pPr eaLnBrk="1" hangingPunct="1"/>
            <a:r>
              <a:rPr lang="de-DE" altLang="de-DE" dirty="0" smtClean="0"/>
              <a:t>www.shoa.de</a:t>
            </a:r>
          </a:p>
          <a:p>
            <a:pPr eaLnBrk="1" hangingPunct="1"/>
            <a:r>
              <a:rPr lang="de-DE" altLang="de-DE" dirty="0" smtClean="0"/>
              <a:t>www.bpb.de</a:t>
            </a:r>
          </a:p>
          <a:p>
            <a:pPr eaLnBrk="1" hangingPunct="1"/>
            <a:r>
              <a:rPr lang="de-DE" altLang="de-DE" dirty="0" smtClean="0"/>
              <a:t>www.lpb-bw.de</a:t>
            </a:r>
          </a:p>
          <a:p>
            <a:pPr eaLnBrk="1" hangingPunct="1"/>
            <a:r>
              <a:rPr lang="de-DE" altLang="de-DE" dirty="0" smtClean="0"/>
              <a:t>www.gedenkstaetten-bw.de</a:t>
            </a:r>
          </a:p>
          <a:p>
            <a:pPr eaLnBrk="1" hangingPunct="1"/>
            <a:r>
              <a:rPr lang="de-DE" altLang="de-DE" dirty="0" smtClean="0"/>
              <a:t>www.gedenkstättenpädagogik-bayern.de</a:t>
            </a:r>
          </a:p>
        </p:txBody>
      </p:sp>
      <p:sp>
        <p:nvSpPr>
          <p:cNvPr id="77828" name="Line 7"/>
          <p:cNvSpPr>
            <a:spLocks noChangeShapeType="1"/>
          </p:cNvSpPr>
          <p:nvPr/>
        </p:nvSpPr>
        <p:spPr bwMode="auto">
          <a:xfrm>
            <a:off x="3779838" y="3068638"/>
            <a:ext cx="7921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09Manfred mit Mu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638175"/>
            <a:ext cx="4318000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5292725" y="1268413"/>
            <a:ext cx="36004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/>
              <a:t>Georgs Sohn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/>
              <a:t>Manfred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/>
              <a:t>mit Mutter</a:t>
            </a:r>
          </a:p>
        </p:txBody>
      </p:sp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122238" y="6626225"/>
            <a:ext cx="2881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000" dirty="0"/>
              <a:t>Quelle: http://www.georg-elser.de/index.html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6501510"/>
            <a:ext cx="77768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 smtClean="0"/>
              <a:t>Quelle:www.dhm.de</a:t>
            </a:r>
            <a:r>
              <a:rPr lang="de-DE" sz="1000" dirty="0" smtClean="0"/>
              <a:t>/</a:t>
            </a:r>
            <a:r>
              <a:rPr lang="de-DE" sz="1000" dirty="0" err="1" smtClean="0"/>
              <a:t>lemo</a:t>
            </a:r>
            <a:r>
              <a:rPr lang="de-DE" sz="1000" dirty="0" smtClean="0"/>
              <a:t>/bestand/</a:t>
            </a:r>
            <a:r>
              <a:rPr lang="de-DE" sz="1000" dirty="0" err="1" smtClean="0"/>
              <a:t>objekt</a:t>
            </a:r>
            <a:r>
              <a:rPr lang="de-DE" sz="1000" dirty="0" smtClean="0"/>
              <a:t>/walter-ballhause-streit-der-bettler-um-den-besten-platz-um-1930.html</a:t>
            </a:r>
            <a:endParaRPr lang="de-DE" sz="1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2" y="117272"/>
            <a:ext cx="7660052" cy="5760000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68313" y="6021388"/>
            <a:ext cx="83518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 dirty="0" smtClean="0"/>
              <a:t>Ausbruch der Weltwirtschaftskrise – Rückkehr nach Königsbronn 1932</a:t>
            </a:r>
            <a:endParaRPr lang="de-DE" altLang="de-DE" sz="1800" b="1" dirty="0"/>
          </a:p>
        </p:txBody>
      </p:sp>
    </p:spTree>
    <p:extLst>
      <p:ext uri="{BB962C8B-B14F-4D97-AF65-F5344CB8AC3E}">
        <p14:creationId xmlns:p14="http://schemas.microsoft.com/office/powerpoint/2010/main" val="272894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74638"/>
            <a:ext cx="8424863" cy="3298825"/>
          </a:xfrm>
        </p:spPr>
        <p:txBody>
          <a:bodyPr/>
          <a:lstStyle/>
          <a:p>
            <a:pPr eaLnBrk="1" hangingPunct="1"/>
            <a:r>
              <a:rPr lang="de-DE" altLang="de-DE" sz="4600" b="1" dirty="0" smtClean="0"/>
              <a:t>Der Zeitpunkt des Attentats:</a:t>
            </a:r>
            <a:r>
              <a:rPr lang="de-DE" altLang="de-DE" sz="4600" dirty="0" smtClean="0"/>
              <a:t/>
            </a:r>
            <a:br>
              <a:rPr lang="de-DE" altLang="de-DE" sz="4600" dirty="0" smtClean="0"/>
            </a:br>
            <a:r>
              <a:rPr lang="de-DE" altLang="de-DE" sz="4800" dirty="0" smtClean="0"/>
              <a:t/>
            </a:r>
            <a:br>
              <a:rPr lang="de-DE" altLang="de-DE" sz="4800" dirty="0" smtClean="0"/>
            </a:br>
            <a:r>
              <a:rPr lang="de-DE" altLang="de-DE" sz="4800" dirty="0" smtClean="0"/>
              <a:t>Weshalb am 8. November?</a:t>
            </a:r>
          </a:p>
        </p:txBody>
      </p:sp>
      <p:grpSp>
        <p:nvGrpSpPr>
          <p:cNvPr id="37905" name="Group 17"/>
          <p:cNvGrpSpPr>
            <a:grpSpLocks/>
          </p:cNvGrpSpPr>
          <p:nvPr/>
        </p:nvGrpSpPr>
        <p:grpSpPr bwMode="auto">
          <a:xfrm>
            <a:off x="355600" y="4365625"/>
            <a:ext cx="8423275" cy="663575"/>
            <a:chOff x="181" y="935"/>
            <a:chExt cx="5306" cy="282"/>
          </a:xfrm>
        </p:grpSpPr>
        <p:sp>
          <p:nvSpPr>
            <p:cNvPr id="13316" name="WordArt 18">
              <a:hlinkClick r:id="rId2" action="ppaction://hlinksldjump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81" y="935"/>
              <a:ext cx="1814" cy="2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DE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/>
                </a:rPr>
                <a:t>7./8.November 1918:</a:t>
              </a:r>
            </a:p>
          </p:txBody>
        </p:sp>
        <p:sp>
          <p:nvSpPr>
            <p:cNvPr id="13317" name="WordArt 19">
              <a:hlinkClick r:id="rId2" action="ppaction://hlinksldjump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880" y="945"/>
              <a:ext cx="2607" cy="2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DE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Arial Black"/>
                </a:rPr>
                <a:t>Revolution in München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771</Words>
  <Application>Microsoft Office PowerPoint</Application>
  <PresentationFormat>Bildschirmpräsentation (4:3)</PresentationFormat>
  <Paragraphs>161</Paragraphs>
  <Slides>61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61</vt:i4>
      </vt:variant>
    </vt:vector>
  </HeadingPairs>
  <TitlesOfParts>
    <vt:vector size="62" baseType="lpstr"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Der Zeitpunkt des Attentats:  Weshalb am 8. November?</vt:lpstr>
      <vt:lpstr>PowerPoint-Präsentation</vt:lpstr>
      <vt:lpstr>PowerPoint-Präsentation</vt:lpstr>
      <vt:lpstr>Der Zeitpunkt des Attentats II: Folgen des Ersten Weltkriegs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Motive Elsers  </vt:lpstr>
      <vt:lpstr>PowerPoint-Präsentation</vt:lpstr>
      <vt:lpstr>Erster Weltkrieg: August 1914 – November 1918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Motive Elsers  Die NS-Politik „Heim ins Reich“  Überzeugung: Hitler = Krieg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Planung des Attentats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Vorbereitung Zeitpunkt Verlauf Auswirkung des Attentats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Wichtige Internet-Adressen zum Thema:</vt:lpstr>
    </vt:vector>
  </TitlesOfParts>
  <Company>privat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JSeibold</dc:creator>
  <cp:lastModifiedBy>Josef Seibold</cp:lastModifiedBy>
  <cp:revision>204</cp:revision>
  <dcterms:created xsi:type="dcterms:W3CDTF">2010-04-22T09:44:29Z</dcterms:created>
  <dcterms:modified xsi:type="dcterms:W3CDTF">2016-01-26T14:18:56Z</dcterms:modified>
</cp:coreProperties>
</file>